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  <p:sldMasterId id="2147483660" r:id="rId2"/>
  </p:sldMasterIdLst>
  <p:notesMasterIdLst>
    <p:notesMasterId r:id="rId32"/>
  </p:notesMasterIdLst>
  <p:sldIdLst>
    <p:sldId id="315" r:id="rId3"/>
    <p:sldId id="257" r:id="rId4"/>
    <p:sldId id="316" r:id="rId5"/>
    <p:sldId id="258" r:id="rId6"/>
    <p:sldId id="259" r:id="rId7"/>
    <p:sldId id="261" r:id="rId8"/>
    <p:sldId id="357" r:id="rId9"/>
    <p:sldId id="266" r:id="rId10"/>
    <p:sldId id="360" r:id="rId11"/>
    <p:sldId id="275" r:id="rId12"/>
    <p:sldId id="323" r:id="rId13"/>
    <p:sldId id="322" r:id="rId14"/>
    <p:sldId id="325" r:id="rId15"/>
    <p:sldId id="402" r:id="rId16"/>
    <p:sldId id="403" r:id="rId17"/>
    <p:sldId id="404" r:id="rId18"/>
    <p:sldId id="405" r:id="rId19"/>
    <p:sldId id="406" r:id="rId20"/>
    <p:sldId id="326" r:id="rId21"/>
    <p:sldId id="396" r:id="rId22"/>
    <p:sldId id="345" r:id="rId23"/>
    <p:sldId id="327" r:id="rId24"/>
    <p:sldId id="328" r:id="rId25"/>
    <p:sldId id="317" r:id="rId26"/>
    <p:sldId id="347" r:id="rId27"/>
    <p:sldId id="355" r:id="rId28"/>
    <p:sldId id="388" r:id="rId29"/>
    <p:sldId id="408" r:id="rId30"/>
    <p:sldId id="294" r:id="rId31"/>
  </p:sldIdLst>
  <p:sldSz cx="12192000" cy="6858000"/>
  <p:notesSz cx="7104063" cy="10234613"/>
  <p:embeddedFontLst>
    <p:embeddedFont>
      <p:font typeface="Malgun Gothic" panose="020B0503020000020004" pitchFamily="50" charset="-127"/>
      <p:regular r:id="rId33"/>
      <p:bold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Noto Sans KR" panose="020B0200000000000000" pitchFamily="50" charset="-127"/>
      <p:regular r:id="rId39"/>
      <p:bold r:id="rId40"/>
    </p:embeddedFont>
    <p:embeddedFont>
      <p:font typeface="Noto Sans Symbols" panose="020B0502040504020204" pitchFamily="34" charset="0"/>
      <p:regular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YUvVwI8kdfAnrhsc4OyWjtqd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040707"/>
    <a:srgbClr val="FF3333"/>
    <a:srgbClr val="B03D0A"/>
    <a:srgbClr val="313132"/>
    <a:srgbClr val="1650A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6E1C48-40B0-4F6F-9E59-4831BD3A5665}">
  <a:tblStyle styleId="{EE6E1C48-40B0-4F6F-9E59-4831BD3A566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33829D-6668-4775-8EFD-F8F454E015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6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-180975" y="833438"/>
            <a:ext cx="7404100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704158" y="5276690"/>
            <a:ext cx="5633259" cy="499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955" tIns="50464" rIns="100955" bIns="50464" anchor="t" anchorCtr="0">
            <a:noAutofit/>
          </a:bodyPr>
          <a:lstStyle/>
          <a:p>
            <a:pPr marL="0" indent="0"/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679460" y="10551451"/>
            <a:ext cx="3051348" cy="55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955" tIns="50464" rIns="100955" bIns="50464" anchor="ctr" anchorCtr="0">
            <a:noAutofit/>
          </a:bodyPr>
          <a:lstStyle/>
          <a:p>
            <a:pPr algn="r" defTabSz="990752">
              <a:defRPr/>
            </a:pPr>
            <a:fld id="{00000000-1234-1234-1234-123412341234}" type="slidenum"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pPr algn="r" defTabSz="990752">
                <a:defRPr/>
              </a:pPr>
              <a:t>1</a:t>
            </a:fld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4447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85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58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45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688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996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920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7" name="Google Shape;277;p2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675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96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550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421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93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5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417" name="Google Shape;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81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29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52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264581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26458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535180" y="932541"/>
            <a:ext cx="9710378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11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177" y="2808046"/>
            <a:ext cx="1807412" cy="38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96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989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68960" y="1951081"/>
            <a:ext cx="11054080" cy="448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8108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74167" y="1987046"/>
            <a:ext cx="11054080" cy="4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89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556"/>
          </a:p>
        </p:txBody>
      </p:sp>
    </p:spTree>
    <p:extLst>
      <p:ext uri="{BB962C8B-B14F-4D97-AF65-F5344CB8AC3E}">
        <p14:creationId xmlns:p14="http://schemas.microsoft.com/office/powerpoint/2010/main" val="189372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68960" y="1969063"/>
            <a:ext cx="6562037" cy="447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553721" y="1314815"/>
            <a:ext cx="658013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4786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53721" y="2346291"/>
            <a:ext cx="5494514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143767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5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02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3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42"/>
          <p:cNvSpPr/>
          <p:nvPr/>
        </p:nvSpPr>
        <p:spPr>
          <a:xfrm>
            <a:off x="387275" y="666974"/>
            <a:ext cx="11209469" cy="45719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91" indent="0" algn="ctr">
              <a:buNone/>
              <a:defRPr sz="1800"/>
            </a:lvl3pPr>
            <a:lvl4pPr marL="1371586" indent="0" algn="ctr">
              <a:buNone/>
              <a:defRPr sz="1600"/>
            </a:lvl4pPr>
            <a:lvl5pPr marL="1828782" indent="0" algn="ctr">
              <a:buNone/>
              <a:defRPr sz="1600"/>
            </a:lvl5pPr>
            <a:lvl6pPr marL="2285977" indent="0" algn="ctr">
              <a:buNone/>
              <a:defRPr sz="1600"/>
            </a:lvl6pPr>
            <a:lvl7pPr marL="2743173" indent="0" algn="ctr">
              <a:buNone/>
              <a:defRPr sz="1600"/>
            </a:lvl7pPr>
            <a:lvl8pPr marL="3200368" indent="0" algn="ctr">
              <a:buNone/>
              <a:defRPr sz="1600"/>
            </a:lvl8pPr>
            <a:lvl9pPr marL="3657563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A92068A9-4DAD-4A25-B435-CBBAEE895AA0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F8C518F7-30CA-4349-B677-65C67CD80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sz="4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74892" y="1906126"/>
            <a:ext cx="11054368" cy="466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10846949" y="6479207"/>
            <a:ext cx="356697" cy="17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44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167" cap="none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167" cap="none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16" name="Shape 16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7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0" y="0"/>
            <a:ext cx="487653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/>
            <a:endParaRPr sz="2000" b="1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0" y="1535840"/>
            <a:ext cx="4876667" cy="356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lnSpc>
                <a:spcPct val="150000"/>
              </a:lnSpc>
            </a:pPr>
            <a:r>
              <a:rPr lang="en-US" sz="2000">
                <a:solidFill>
                  <a:srgbClr val="FFFFFF"/>
                </a:solidFill>
                <a:ea typeface="Noto Sans KR"/>
              </a:rPr>
              <a:t>FY25Q4 Marketing Gathering</a:t>
            </a:r>
            <a:endParaRPr lang="en-US">
              <a:ea typeface="Noto Sans KR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4294967295"/>
          </p:nvPr>
        </p:nvSpPr>
        <p:spPr>
          <a:xfrm>
            <a:off x="5394592" y="1202296"/>
            <a:ext cx="6115139" cy="44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11" tIns="50778" rIns="101611" bIns="50778" anchor="ctr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</a:pPr>
            <a:r>
              <a:rPr lang="en-US" sz="1850" b="1">
                <a:latin typeface="Noto Sans KR"/>
                <a:ea typeface="Noto Sans KR"/>
              </a:rPr>
              <a:t>16  Jan 2025</a:t>
            </a:r>
            <a:endParaRPr sz="1889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84" y="465272"/>
            <a:ext cx="84508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5990"/>
            <a:endParaRPr lang="ko-KR" altLang="en-US" sz="1556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935" y="396877"/>
            <a:ext cx="2349324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5990"/>
            <a:r>
              <a:rPr lang="en-US" altLang="ko-KR" sz="1556" b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MDF#AZWELLPLUS</a:t>
            </a:r>
            <a:endParaRPr lang="ko-KR" altLang="en-US" sz="1556" b="1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44DE880-7DE6-5D1B-A5DD-BF1180DB6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2064"/>
              </p:ext>
            </p:extLst>
          </p:nvPr>
        </p:nvGraphicFramePr>
        <p:xfrm>
          <a:off x="363044" y="1475199"/>
          <a:ext cx="2641600" cy="766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호텔 런치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50인분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07454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000" b="0" i="0" u="none" strike="noStrike" kern="1200" noProof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17:05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오후 1회</a:t>
                      </a:r>
                      <a:endParaRPr lang="ko-KR" sz="1000" b="0" i="0" u="none" strike="noStrike" kern="1200" noProof="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출장 뷔페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sp>
        <p:nvSpPr>
          <p:cNvPr id="22" name="Google Shape;268;p20">
            <a:extLst>
              <a:ext uri="{FF2B5EF4-FFF2-40B4-BE49-F238E27FC236}">
                <a16:creationId xmlns:a16="http://schemas.microsoft.com/office/drawing/2014/main" id="{D321362D-59E8-97B4-5E62-0F83B99A137E}"/>
              </a:ext>
            </a:extLst>
          </p:cNvPr>
          <p:cNvSpPr/>
          <p:nvPr/>
        </p:nvSpPr>
        <p:spPr>
          <a:xfrm>
            <a:off x="363044" y="1029152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디너 3</a:t>
            </a:r>
            <a:r>
              <a:rPr lang="en-US" altLang="ko-KR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인분</a:t>
            </a:r>
            <a:endParaRPr sz="11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5DE3C-5C34-66CB-A41A-18F56FE0E9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154" y="3000985"/>
            <a:ext cx="3401643" cy="230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537723-F275-FCA5-AB1C-70C8D5C8FC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557" y="2996338"/>
            <a:ext cx="3401643" cy="229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AD01A-0EDB-4CD0-E75C-041C3D2E96E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59" y="2991692"/>
            <a:ext cx="3405138" cy="23026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EB982C-87FD-BEC2-914A-B3B1AC5F6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709425"/>
              </p:ext>
            </p:extLst>
          </p:nvPr>
        </p:nvGraphicFramePr>
        <p:xfrm>
          <a:off x="363044" y="1475199"/>
          <a:ext cx="2641600" cy="766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케이터링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50인분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72722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15:00</a:t>
                      </a:r>
                      <a:endParaRPr lang="en-US" altLang="ko-KR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서브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sp>
        <p:nvSpPr>
          <p:cNvPr id="6" name="Google Shape;268;p20">
            <a:extLst>
              <a:ext uri="{FF2B5EF4-FFF2-40B4-BE49-F238E27FC236}">
                <a16:creationId xmlns:a16="http://schemas.microsoft.com/office/drawing/2014/main" id="{B3146F22-4E95-2E77-B95D-EA4F85603A42}"/>
              </a:ext>
            </a:extLst>
          </p:cNvPr>
          <p:cNvSpPr/>
          <p:nvPr/>
        </p:nvSpPr>
        <p:spPr>
          <a:xfrm>
            <a:off x="363044" y="1030525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케이터링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B828D-A0E2-6020-EBDD-598414B5F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667" y="2780701"/>
            <a:ext cx="3766869" cy="2910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ED844-B8D1-B47C-D54F-35DCFAE830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111" y="2784295"/>
            <a:ext cx="3766869" cy="2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CE3854-CB16-60B8-26D7-11C6A9C94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139938"/>
              </p:ext>
            </p:extLst>
          </p:nvPr>
        </p:nvGraphicFramePr>
        <p:xfrm>
          <a:off x="363044" y="1475199"/>
          <a:ext cx="2850741" cy="1418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573">
                  <a:extLst>
                    <a:ext uri="{9D8B030D-6E8A-4147-A177-3AD203B41FA5}">
                      <a16:colId xmlns:a16="http://schemas.microsoft.com/office/drawing/2014/main" val="2620832481"/>
                    </a:ext>
                  </a:extLst>
                </a:gridCol>
                <a:gridCol w="1900168">
                  <a:extLst>
                    <a:ext uri="{9D8B030D-6E8A-4147-A177-3AD203B41FA5}">
                      <a16:colId xmlns:a16="http://schemas.microsoft.com/office/drawing/2014/main" val="438365120"/>
                    </a:ext>
                  </a:extLst>
                </a:gridCol>
              </a:tblGrid>
              <a:tr h="255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화이트 와인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샤또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</a:t>
                      </a:r>
                      <a:r>
                        <a:rPr lang="en-US" altLang="ko-KR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몽페라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</a:t>
                      </a:r>
                      <a:r>
                        <a:rPr lang="en-US" altLang="ko-KR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보르도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</a:t>
                      </a:r>
                      <a:r>
                        <a:rPr lang="en-US" altLang="ko-KR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화이트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2016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07454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레드 와인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꽁떼</a:t>
                      </a: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디 </a:t>
                      </a:r>
                      <a:r>
                        <a:rPr lang="ko-KR" altLang="en-US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깜삐아노</a:t>
                      </a: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</a:t>
                      </a:r>
                      <a:r>
                        <a:rPr lang="ko-KR" altLang="en-US" sz="1000" b="0" kern="120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아파시멘토</a:t>
                      </a: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743267"/>
                  </a:ext>
                </a:extLst>
              </a:tr>
              <a:tr h="2555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맥주</a:t>
                      </a:r>
                    </a:p>
                  </a:txBody>
                  <a:tcPr anchor="ctr">
                    <a:lnL w="3174">
                      <a:solidFill>
                        <a:schemeClr val="tx1"/>
                      </a:solidFill>
                    </a:lnL>
                    <a:lnR w="3174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tx1"/>
                      </a:solidFill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테라</a:t>
                      </a:r>
                    </a:p>
                  </a:txBody>
                  <a:tcPr anchor="ctr">
                    <a:lnL w="3174">
                      <a:solidFill>
                        <a:schemeClr val="tx1"/>
                      </a:solidFill>
                    </a:lnL>
                    <a:lnR w="3174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09161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 제공 시간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17:05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70276"/>
                  </a:ext>
                </a:extLst>
              </a:tr>
              <a:tr h="25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제공 방법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+mn-cs"/>
                        </a:rPr>
                        <a:t>서브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18955"/>
                  </a:ext>
                </a:extLst>
              </a:tr>
            </a:tbl>
          </a:graphicData>
        </a:graphic>
      </p:graphicFrame>
      <p:sp>
        <p:nvSpPr>
          <p:cNvPr id="14" name="Google Shape;268;p20">
            <a:extLst>
              <a:ext uri="{FF2B5EF4-FFF2-40B4-BE49-F238E27FC236}">
                <a16:creationId xmlns:a16="http://schemas.microsoft.com/office/drawing/2014/main" id="{DDEF8C0A-2C90-827D-19ED-21C5BC4A8629}"/>
              </a:ext>
            </a:extLst>
          </p:cNvPr>
          <p:cNvSpPr/>
          <p:nvPr/>
        </p:nvSpPr>
        <p:spPr>
          <a:xfrm>
            <a:off x="363044" y="1030525"/>
            <a:ext cx="2641600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주류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780AA-66B1-A324-0D47-7294E7E25F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241" y="3094842"/>
            <a:ext cx="2062054" cy="3306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DBC34-CCE6-3AA2-EB30-EDCCD31644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985" y="3099488"/>
            <a:ext cx="2062785" cy="3315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41DFE-481F-491E-4153-4BEC5B37E5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437" y="3094841"/>
            <a:ext cx="2061342" cy="33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4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>
                <a:solidFill>
                  <a:schemeClr val="bg1"/>
                </a:solidFill>
              </a:rPr>
              <a:t>Session</a:t>
            </a:r>
            <a:endParaRPr sz="2400" b="1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7766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289860" y="5361666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/>
            <a:r>
              <a:rPr lang="en-US" sz="1200" b="1">
                <a:solidFill>
                  <a:schemeClr val="bg1"/>
                </a:solidFill>
                <a:latin typeface="Noto Sans KR"/>
                <a:ea typeface="Noto Sans KR"/>
              </a:rPr>
              <a:t>NPN </a:t>
            </a:r>
            <a:r>
              <a:rPr lang="ko-KR" sz="1200" b="1">
                <a:solidFill>
                  <a:schemeClr val="bg1"/>
                </a:solidFill>
                <a:latin typeface="Calibri"/>
                <a:ea typeface="Noto Sans KR"/>
                <a:cs typeface="Calibri"/>
              </a:rPr>
              <a:t>담당자</a:t>
            </a:r>
            <a:r>
              <a:rPr lang="ko-KR" sz="1200" b="1">
                <a:solidFill>
                  <a:schemeClr val="bg1"/>
                </a:solidFill>
                <a:latin typeface="Noto Sans KR"/>
                <a:ea typeface="Noto Sans KR"/>
              </a:rPr>
              <a:t> </a:t>
            </a:r>
            <a:r>
              <a:rPr lang="ko-KR" sz="1200" b="1">
                <a:solidFill>
                  <a:schemeClr val="bg1"/>
                </a:solidFill>
                <a:latin typeface="Calibri"/>
                <a:ea typeface="Noto Sans KR"/>
                <a:cs typeface="Calibri"/>
              </a:rPr>
              <a:t>소개</a:t>
            </a:r>
            <a:r>
              <a:rPr lang="ko-KR" sz="1200" b="1">
                <a:solidFill>
                  <a:schemeClr val="bg1"/>
                </a:solidFill>
                <a:latin typeface="Noto Sans KR"/>
                <a:ea typeface="Noto Sans KR"/>
              </a:rPr>
              <a:t> </a:t>
            </a:r>
            <a:r>
              <a:rPr lang="ko-KR" sz="1200" b="1">
                <a:solidFill>
                  <a:schemeClr val="bg1"/>
                </a:solidFill>
                <a:latin typeface="Calibri"/>
                <a:ea typeface="Noto Sans KR"/>
                <a:cs typeface="Calibri"/>
              </a:rPr>
              <a:t>및</a:t>
            </a:r>
            <a:r>
              <a:rPr lang="ko-KR" sz="1200" b="1">
                <a:solidFill>
                  <a:schemeClr val="bg1"/>
                </a:solidFill>
                <a:latin typeface="Noto Sans KR"/>
                <a:ea typeface="Noto Sans KR"/>
              </a:rPr>
              <a:t> </a:t>
            </a:r>
            <a:r>
              <a:rPr lang="ko-KR" sz="1200" b="1">
                <a:solidFill>
                  <a:schemeClr val="bg1"/>
                </a:solidFill>
                <a:latin typeface="Calibri"/>
                <a:ea typeface="Noto Sans KR"/>
                <a:cs typeface="Calibri"/>
              </a:rPr>
              <a:t>인사</a:t>
            </a:r>
            <a:r>
              <a:rPr lang="ko-KR" sz="1100" b="1">
                <a:solidFill>
                  <a:srgbClr val="76B900"/>
                </a:solidFill>
                <a:latin typeface="Noto Sans KR"/>
                <a:ea typeface="Noto Sans KR"/>
              </a:rPr>
              <a:t> </a:t>
            </a:r>
            <a:endParaRPr lang="en-US" sz="1100" i="0" u="none" strike="noStrike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212E46-224B-732B-E2AA-B65F40A832B5}"/>
              </a:ext>
            </a:extLst>
          </p:cNvPr>
          <p:cNvGraphicFramePr>
            <a:graphicFrameLocks noGrp="1"/>
          </p:cNvGraphicFramePr>
          <p:nvPr/>
        </p:nvGraphicFramePr>
        <p:xfrm>
          <a:off x="788893" y="1398493"/>
          <a:ext cx="4993712" cy="4263860"/>
        </p:xfrm>
        <a:graphic>
          <a:graphicData uri="http://schemas.openxmlformats.org/drawingml/2006/table">
            <a:tbl>
              <a:tblPr bandRow="1">
                <a:tableStyleId>{EE6E1C48-40B0-4F6F-9E59-4831BD3A5665}</a:tableStyleId>
              </a:tblPr>
              <a:tblGrid>
                <a:gridCol w="1863651">
                  <a:extLst>
                    <a:ext uri="{9D8B030D-6E8A-4147-A177-3AD203B41FA5}">
                      <a16:colId xmlns:a16="http://schemas.microsoft.com/office/drawing/2014/main" val="4292558036"/>
                    </a:ext>
                  </a:extLst>
                </a:gridCol>
                <a:gridCol w="1749669">
                  <a:extLst>
                    <a:ext uri="{9D8B030D-6E8A-4147-A177-3AD203B41FA5}">
                      <a16:colId xmlns:a16="http://schemas.microsoft.com/office/drawing/2014/main" val="2421898600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311742900"/>
                    </a:ext>
                  </a:extLst>
                </a:gridCol>
              </a:tblGrid>
              <a:tr h="7583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Time</a:t>
                      </a:r>
                      <a:endParaRPr lang="en-US" altLang="ko-KR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내용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상세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7422"/>
                  </a:ext>
                </a:extLst>
              </a:tr>
              <a:tr h="58768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15:00 – 15:10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담당자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소개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인사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1322"/>
                  </a:ext>
                </a:extLst>
              </a:tr>
              <a:tr h="87043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15:10 - 15:40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마케터가 알아야 할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제품 소개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정구형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SA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팀장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562"/>
                  </a:ext>
                </a:extLst>
              </a:tr>
              <a:tr h="8910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15:40 – 17:00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년 </a:t>
                      </a: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마케팅 사례발표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각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NPN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07573"/>
                  </a:ext>
                </a:extLst>
              </a:tr>
              <a:tr h="5497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17:00 – 17:05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단체 사진 촬영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88149"/>
                  </a:ext>
                </a:extLst>
              </a:tr>
              <a:tr h="606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17:05 - 19:00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저녁 식사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네트워킹 및 종료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922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97FD880-FD74-2418-9E87-769188059E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832" y="1403276"/>
            <a:ext cx="5217459" cy="32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7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094476" y="6035743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ctr">
              <a:lnSpc>
                <a:spcPts val="1575"/>
              </a:lnSpc>
            </a:pPr>
            <a:r>
              <a:rPr lang="en-US" sz="1200" b="1">
                <a:solidFill>
                  <a:schemeClr val="bg1"/>
                </a:solidFill>
                <a:latin typeface="Malgun Gothic"/>
                <a:ea typeface="Malgun Gothic"/>
              </a:rPr>
              <a:t>NPN </a:t>
            </a:r>
            <a:r>
              <a:rPr lang="ko-KR" altLang="en-US" sz="1200" b="1">
                <a:solidFill>
                  <a:schemeClr val="bg1"/>
                </a:solidFill>
                <a:latin typeface="Noto Sans KR"/>
                <a:ea typeface="Noto Sans KR"/>
              </a:rPr>
              <a:t>마케터가 알아야 할 </a:t>
            </a:r>
            <a:r>
              <a:rPr lang="en-US" sz="1200" b="1">
                <a:solidFill>
                  <a:schemeClr val="bg1"/>
                </a:solidFill>
                <a:latin typeface="Malgun Gothic"/>
                <a:ea typeface="Malgun Gothic"/>
              </a:rPr>
              <a:t>NVIDIA </a:t>
            </a:r>
            <a:r>
              <a:rPr lang="ko-KR" altLang="en-US" sz="1200" b="1">
                <a:solidFill>
                  <a:schemeClr val="bg1"/>
                </a:solidFill>
                <a:latin typeface="Noto Sans KR"/>
                <a:ea typeface="Noto Sans KR"/>
              </a:rPr>
              <a:t>제품 소개</a:t>
            </a:r>
            <a:endParaRPr lang="ko-KR" sz="1200" b="1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212E46-224B-732B-E2AA-B65F40A832B5}"/>
              </a:ext>
            </a:extLst>
          </p:cNvPr>
          <p:cNvGraphicFramePr>
            <a:graphicFrameLocks noGrp="1"/>
          </p:cNvGraphicFramePr>
          <p:nvPr/>
        </p:nvGraphicFramePr>
        <p:xfrm>
          <a:off x="788893" y="1398493"/>
          <a:ext cx="4993712" cy="4263860"/>
        </p:xfrm>
        <a:graphic>
          <a:graphicData uri="http://schemas.openxmlformats.org/drawingml/2006/table">
            <a:tbl>
              <a:tblPr bandRow="1">
                <a:tableStyleId>{EE6E1C48-40B0-4F6F-9E59-4831BD3A5665}</a:tableStyleId>
              </a:tblPr>
              <a:tblGrid>
                <a:gridCol w="1863651">
                  <a:extLst>
                    <a:ext uri="{9D8B030D-6E8A-4147-A177-3AD203B41FA5}">
                      <a16:colId xmlns:a16="http://schemas.microsoft.com/office/drawing/2014/main" val="4292558036"/>
                    </a:ext>
                  </a:extLst>
                </a:gridCol>
                <a:gridCol w="1749669">
                  <a:extLst>
                    <a:ext uri="{9D8B030D-6E8A-4147-A177-3AD203B41FA5}">
                      <a16:colId xmlns:a16="http://schemas.microsoft.com/office/drawing/2014/main" val="2421898600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311742900"/>
                    </a:ext>
                  </a:extLst>
                </a:gridCol>
              </a:tblGrid>
              <a:tr h="7583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Time</a:t>
                      </a:r>
                      <a:endParaRPr lang="en-US" altLang="ko-KR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내용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상세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7422"/>
                  </a:ext>
                </a:extLst>
              </a:tr>
              <a:tr h="58768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15:00 – 15:10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담당자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소개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인사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1322"/>
                  </a:ext>
                </a:extLst>
              </a:tr>
              <a:tr h="87043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15:10 - 15:40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마케터가 알아야 할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제품 소개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정구형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SA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팀장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562"/>
                  </a:ext>
                </a:extLst>
              </a:tr>
              <a:tr h="8910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15:40 – 17:00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년 </a:t>
                      </a: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마케팅 사례발표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각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NPN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07573"/>
                  </a:ext>
                </a:extLst>
              </a:tr>
              <a:tr h="5497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17:00 – 17:05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단체 사진 촬영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88149"/>
                  </a:ext>
                </a:extLst>
              </a:tr>
              <a:tr h="606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17:05 - 19:00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저녁 식사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네트워킹 및 종료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922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75E8F70-E55B-AAAE-B97C-F1D577C3A9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759" y="1035736"/>
            <a:ext cx="3595078" cy="2391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211D0-7842-5FB8-9A2B-14AA4DC84B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443" y="3536673"/>
            <a:ext cx="3595077" cy="23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7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094475" y="6016204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ts val="1575"/>
              </a:lnSpc>
            </a:pPr>
            <a:r>
              <a:rPr lang="en-US" sz="1200" b="1">
                <a:solidFill>
                  <a:schemeClr val="bg1"/>
                </a:solidFill>
                <a:latin typeface="Noto Sans KR"/>
                <a:ea typeface="Malgun Gothic"/>
              </a:rPr>
              <a:t>24</a:t>
            </a:r>
            <a:r>
              <a:rPr lang="ko-KR" sz="1200" b="1">
                <a:solidFill>
                  <a:schemeClr val="bg1"/>
                </a:solidFill>
                <a:latin typeface="Noto Sans KR"/>
                <a:ea typeface="Noto Sans KR"/>
              </a:rPr>
              <a:t>년 </a:t>
            </a:r>
            <a:r>
              <a:rPr lang="en-US" sz="1200" b="1">
                <a:solidFill>
                  <a:schemeClr val="bg1"/>
                </a:solidFill>
                <a:latin typeface="Noto Sans KR"/>
                <a:ea typeface="Malgun Gothic"/>
              </a:rPr>
              <a:t>NPN </a:t>
            </a:r>
            <a:r>
              <a:rPr lang="ko-KR" altLang="en-US" sz="1200" b="1">
                <a:solidFill>
                  <a:schemeClr val="bg1"/>
                </a:solidFill>
                <a:latin typeface="Noto Sans KR"/>
                <a:ea typeface="Noto Sans KR"/>
              </a:rPr>
              <a:t>마케팅</a:t>
            </a:r>
            <a:r>
              <a:rPr lang="ko-KR" sz="1200" b="1">
                <a:solidFill>
                  <a:schemeClr val="bg1"/>
                </a:solidFill>
                <a:latin typeface="Noto Sans KR"/>
                <a:ea typeface="Noto Sans KR"/>
              </a:rPr>
              <a:t> 사례발표</a:t>
            </a:r>
            <a:endParaRPr lang="en-US" altLang="ko-KR" sz="120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212E46-224B-732B-E2AA-B65F40A832B5}"/>
              </a:ext>
            </a:extLst>
          </p:cNvPr>
          <p:cNvGraphicFramePr>
            <a:graphicFrameLocks noGrp="1"/>
          </p:cNvGraphicFramePr>
          <p:nvPr/>
        </p:nvGraphicFramePr>
        <p:xfrm>
          <a:off x="788893" y="1398493"/>
          <a:ext cx="4993712" cy="4263860"/>
        </p:xfrm>
        <a:graphic>
          <a:graphicData uri="http://schemas.openxmlformats.org/drawingml/2006/table">
            <a:tbl>
              <a:tblPr bandRow="1">
                <a:tableStyleId>{EE6E1C48-40B0-4F6F-9E59-4831BD3A5665}</a:tableStyleId>
              </a:tblPr>
              <a:tblGrid>
                <a:gridCol w="1863651">
                  <a:extLst>
                    <a:ext uri="{9D8B030D-6E8A-4147-A177-3AD203B41FA5}">
                      <a16:colId xmlns:a16="http://schemas.microsoft.com/office/drawing/2014/main" val="4292558036"/>
                    </a:ext>
                  </a:extLst>
                </a:gridCol>
                <a:gridCol w="1749669">
                  <a:extLst>
                    <a:ext uri="{9D8B030D-6E8A-4147-A177-3AD203B41FA5}">
                      <a16:colId xmlns:a16="http://schemas.microsoft.com/office/drawing/2014/main" val="2421898600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311742900"/>
                    </a:ext>
                  </a:extLst>
                </a:gridCol>
              </a:tblGrid>
              <a:tr h="7583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Time</a:t>
                      </a:r>
                      <a:endParaRPr lang="en-US" altLang="ko-KR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내용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상세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7422"/>
                  </a:ext>
                </a:extLst>
              </a:tr>
              <a:tr h="58768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15:00 – 15:10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담당자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소개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인사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1322"/>
                  </a:ext>
                </a:extLst>
              </a:tr>
              <a:tr h="87043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15:10 - 15:40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마케터가 알아야 할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제품 소개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정구형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SA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팀장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562"/>
                  </a:ext>
                </a:extLst>
              </a:tr>
              <a:tr h="8910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15:40 – 17:00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년 </a:t>
                      </a: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마케팅 사례발표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각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NPN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07573"/>
                  </a:ext>
                </a:extLst>
              </a:tr>
              <a:tr h="5497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17:00 – 17:05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단체 사진 촬영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88149"/>
                  </a:ext>
                </a:extLst>
              </a:tr>
              <a:tr h="606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17:05 - 19:00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저녁 식사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네트워킹 및 종료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9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21FE9A1-55C9-8B55-6C30-3882C4757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274" y="1037704"/>
            <a:ext cx="3595077" cy="2391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A7CEB-4721-DBEB-2368-DF2F4AE227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790" y="3526400"/>
            <a:ext cx="3595077" cy="23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094475" y="6025973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ts val="1575"/>
              </a:lnSpc>
            </a:pPr>
            <a:r>
              <a:rPr lang="ko-KR" sz="1100" b="1">
                <a:solidFill>
                  <a:schemeClr val="bg1"/>
                </a:solidFill>
                <a:latin typeface="Noto Sans KR"/>
                <a:ea typeface="Noto Sans KR"/>
              </a:rPr>
              <a:t>단체 사진 촬영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212E46-224B-732B-E2AA-B65F40A832B5}"/>
              </a:ext>
            </a:extLst>
          </p:cNvPr>
          <p:cNvGraphicFramePr>
            <a:graphicFrameLocks noGrp="1"/>
          </p:cNvGraphicFramePr>
          <p:nvPr/>
        </p:nvGraphicFramePr>
        <p:xfrm>
          <a:off x="788893" y="1398493"/>
          <a:ext cx="4993712" cy="4263860"/>
        </p:xfrm>
        <a:graphic>
          <a:graphicData uri="http://schemas.openxmlformats.org/drawingml/2006/table">
            <a:tbl>
              <a:tblPr bandRow="1">
                <a:tableStyleId>{EE6E1C48-40B0-4F6F-9E59-4831BD3A5665}</a:tableStyleId>
              </a:tblPr>
              <a:tblGrid>
                <a:gridCol w="1863651">
                  <a:extLst>
                    <a:ext uri="{9D8B030D-6E8A-4147-A177-3AD203B41FA5}">
                      <a16:colId xmlns:a16="http://schemas.microsoft.com/office/drawing/2014/main" val="4292558036"/>
                    </a:ext>
                  </a:extLst>
                </a:gridCol>
                <a:gridCol w="1749669">
                  <a:extLst>
                    <a:ext uri="{9D8B030D-6E8A-4147-A177-3AD203B41FA5}">
                      <a16:colId xmlns:a16="http://schemas.microsoft.com/office/drawing/2014/main" val="2421898600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311742900"/>
                    </a:ext>
                  </a:extLst>
                </a:gridCol>
              </a:tblGrid>
              <a:tr h="7583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Time</a:t>
                      </a:r>
                      <a:endParaRPr lang="en-US" altLang="ko-KR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내용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상세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7422"/>
                  </a:ext>
                </a:extLst>
              </a:tr>
              <a:tr h="58768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15:00 – 15:10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담당자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소개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인사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1322"/>
                  </a:ext>
                </a:extLst>
              </a:tr>
              <a:tr h="87043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15:10 - 15:40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마케터가 알아야 할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제품 소개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정구형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SA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팀장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562"/>
                  </a:ext>
                </a:extLst>
              </a:tr>
              <a:tr h="8910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15:40 – 17:00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년 </a:t>
                      </a: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마케팅 사례발표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각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NPN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07573"/>
                  </a:ext>
                </a:extLst>
              </a:tr>
              <a:tr h="5497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17:00 – 17:05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단체 사진 촬영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88149"/>
                  </a:ext>
                </a:extLst>
              </a:tr>
              <a:tr h="606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17:05 - 19:00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저녁 식사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네트워킹 및 종료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9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E5C3C2-4194-55C7-A2D9-065A62E732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2" y="1033511"/>
            <a:ext cx="3595077" cy="2391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C2DE8-F7D2-6C10-77A1-78F1EBB625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652" y="3528150"/>
            <a:ext cx="3595077" cy="23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</a:t>
            </a:r>
            <a:endParaRPr/>
          </a:p>
        </p:txBody>
      </p:sp>
      <p:sp>
        <p:nvSpPr>
          <p:cNvPr id="14" name="Google Shape;281;p22">
            <a:extLst>
              <a:ext uri="{FF2B5EF4-FFF2-40B4-BE49-F238E27FC236}">
                <a16:creationId xmlns:a16="http://schemas.microsoft.com/office/drawing/2014/main" id="{7AB43FF7-4A79-6DD4-BAE5-B8CCA475C48C}"/>
              </a:ext>
            </a:extLst>
          </p:cNvPr>
          <p:cNvSpPr/>
          <p:nvPr/>
        </p:nvSpPr>
        <p:spPr>
          <a:xfrm>
            <a:off x="6094475" y="6006435"/>
            <a:ext cx="5224728" cy="432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ts val="1575"/>
              </a:lnSpc>
            </a:pPr>
            <a:r>
              <a:rPr lang="ko-KR" altLang="en-US" sz="1200" b="1">
                <a:solidFill>
                  <a:schemeClr val="bg1"/>
                </a:solidFill>
                <a:latin typeface="Noto Sans KR"/>
                <a:ea typeface="Noto Sans KR"/>
              </a:rPr>
              <a:t>저녁 식사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212E46-224B-732B-E2AA-B65F40A832B5}"/>
              </a:ext>
            </a:extLst>
          </p:cNvPr>
          <p:cNvGraphicFramePr>
            <a:graphicFrameLocks noGrp="1"/>
          </p:cNvGraphicFramePr>
          <p:nvPr/>
        </p:nvGraphicFramePr>
        <p:xfrm>
          <a:off x="788893" y="1398493"/>
          <a:ext cx="4993712" cy="4263860"/>
        </p:xfrm>
        <a:graphic>
          <a:graphicData uri="http://schemas.openxmlformats.org/drawingml/2006/table">
            <a:tbl>
              <a:tblPr bandRow="1">
                <a:tableStyleId>{EE6E1C48-40B0-4F6F-9E59-4831BD3A5665}</a:tableStyleId>
              </a:tblPr>
              <a:tblGrid>
                <a:gridCol w="1863651">
                  <a:extLst>
                    <a:ext uri="{9D8B030D-6E8A-4147-A177-3AD203B41FA5}">
                      <a16:colId xmlns:a16="http://schemas.microsoft.com/office/drawing/2014/main" val="4292558036"/>
                    </a:ext>
                  </a:extLst>
                </a:gridCol>
                <a:gridCol w="1749669">
                  <a:extLst>
                    <a:ext uri="{9D8B030D-6E8A-4147-A177-3AD203B41FA5}">
                      <a16:colId xmlns:a16="http://schemas.microsoft.com/office/drawing/2014/main" val="2421898600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311742900"/>
                    </a:ext>
                  </a:extLst>
                </a:gridCol>
              </a:tblGrid>
              <a:tr h="7583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Time</a:t>
                      </a:r>
                      <a:endParaRPr lang="en-US" altLang="ko-KR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내용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25"/>
                        </a:lnSpc>
                      </a:pP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Noto Sans KR"/>
                        </a:rPr>
                        <a:t>상세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  <a:latin typeface="Noto Sans KR"/>
                      </a:endParaRPr>
                    </a:p>
                  </a:txBody>
                  <a:tcPr marL="131255" marR="131255" marT="65627" marB="656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7422"/>
                  </a:ext>
                </a:extLst>
              </a:tr>
              <a:tr h="58768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15:00 – 15:10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담당자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소개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ea typeface="Noto Sans KR"/>
                        </a:rPr>
                        <a:t>인사</a:t>
                      </a: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1322"/>
                  </a:ext>
                </a:extLst>
              </a:tr>
              <a:tr h="87043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15:10 - 15:40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마케터가 알아야 할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제품 소개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NVIDIA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정구형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 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SA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ea typeface="Noto Sans KR"/>
                        </a:rPr>
                        <a:t>팀장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ea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562"/>
                  </a:ext>
                </a:extLst>
              </a:tr>
              <a:tr h="8910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15:40 – 17:00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altLang="ko-KR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년 </a:t>
                      </a: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NPN </a:t>
                      </a: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마케팅 사례발표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각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NPN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07573"/>
                  </a:ext>
                </a:extLst>
              </a:tr>
              <a:tr h="5497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17:00 – 17:05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76B900"/>
                          </a:solidFill>
                          <a:effectLst/>
                          <a:latin typeface="Noto Sans KR"/>
                        </a:rPr>
                        <a:t>단체 사진 촬영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88149"/>
                  </a:ext>
                </a:extLst>
              </a:tr>
              <a:tr h="606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en-US" sz="1200" b="1" i="0" u="none" strike="noStrike">
                          <a:solidFill>
                            <a:srgbClr val="75B900"/>
                          </a:solidFill>
                          <a:effectLst/>
                          <a:latin typeface="Noto Sans KR"/>
                        </a:rPr>
                        <a:t>17:05 - 19:00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10316" marR="10316" marT="10316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Noto Sans KR"/>
                        </a:rPr>
                        <a:t>저녁 식사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44958" marR="44958" marT="6810" marB="6810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네트워킹 및 종료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77286" marR="77286" marT="38643" marB="38643" anchor="ctr">
                    <a:lnL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922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094D2DE-8359-31AB-6A2D-AF0CF98E0E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343" y="1039936"/>
            <a:ext cx="3595078" cy="2391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B6D8B-10B2-F694-CF45-DFDFB8281B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143" y="3523925"/>
            <a:ext cx="3595077" cy="23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>
                <a:solidFill>
                  <a:schemeClr val="bg1"/>
                </a:solidFill>
              </a:rPr>
              <a:t>Sketch</a:t>
            </a:r>
            <a:endParaRPr sz="2400" b="1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7907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28613" y="321128"/>
            <a:ext cx="16663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PAF</a:t>
            </a:r>
            <a:endParaRPr lang="en-US" altLang="ko-KR" sz="18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Sketch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D0061-2DB7-2233-DB24-297AC488AA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52" y="1249442"/>
            <a:ext cx="3531220" cy="2353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37A72F-C6E6-89A3-32A3-BC23F0345A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917" y="1253117"/>
            <a:ext cx="3531221" cy="236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E7A0A-B98A-DAD1-6C48-3D8E8DBED1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17" y="1250243"/>
            <a:ext cx="3614854" cy="2361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924DE-C5C2-C809-87EC-FF0D4ACC72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472" y="4182085"/>
            <a:ext cx="3614854" cy="2361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A095F-882E-B218-2E7D-69B0429020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988" y="4183251"/>
            <a:ext cx="3531220" cy="2354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C6962-45FA-89A3-4726-F598FED512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41" y="4178887"/>
            <a:ext cx="3529933" cy="23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Sketch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F9474-8C86-37B4-F075-A8C21A27DB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817" y="1331090"/>
            <a:ext cx="3531219" cy="21852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52910-5698-C20E-D528-A6A00E1285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63" y="1335736"/>
            <a:ext cx="3531221" cy="2185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AF263-7904-8AEA-F288-1EE2737654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8695" y="1331090"/>
            <a:ext cx="3531220" cy="2182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70E0D-FBBD-3501-CB28-4B325F9640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76" y="4189854"/>
            <a:ext cx="3531220" cy="2184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D6FA2-0E34-8142-5C34-6514316C896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178" y="4190448"/>
            <a:ext cx="3530923" cy="218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24B91-2DF4-32A8-1D88-B19157B22BC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836" y="4188784"/>
            <a:ext cx="3531220" cy="21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Sketch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20134-A8EE-4B07-FAC8-61805D8C57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408" y="1171156"/>
            <a:ext cx="7677509" cy="51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</a:t>
            </a:r>
            <a:endParaRPr sz="2400" b="1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006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8F6F09C-E6AB-F438-1B18-AE678D72AE83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Invoice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EA81D-D423-FB90-C076-76D49FBF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30317"/>
            <a:ext cx="97345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3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1. Venue (F&amp;B included)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BF7C-6B94-77E1-3162-BEFB7D655E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665" y="2113545"/>
            <a:ext cx="2801009" cy="3971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165FA6-6AF5-BE08-5B7F-E5DDCBE7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24" y="1201139"/>
            <a:ext cx="971550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Dinner (F&amp;B included)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F86F7-EB18-BC96-EC68-8E88B2D24E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735" y="2419927"/>
            <a:ext cx="1786784" cy="307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2273A8-573D-7B92-BEE9-788A6F44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62" y="1162859"/>
            <a:ext cx="97059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3. Gift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EFE81-7EF6-B7D6-C408-EC7D37F140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147" y="1773382"/>
            <a:ext cx="2868361" cy="4710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C2907D-0569-35F6-3045-3A52135E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7" y="1143539"/>
            <a:ext cx="97250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9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32">
            <a:extLst>
              <a:ext uri="{FF2B5EF4-FFF2-40B4-BE49-F238E27FC236}">
                <a16:creationId xmlns:a16="http://schemas.microsoft.com/office/drawing/2014/main" id="{DAD5FB52-04B9-C8D4-03A5-8FE1FD73DF07}"/>
              </a:ext>
            </a:extLst>
          </p:cNvPr>
          <p:cNvSpPr txBox="1"/>
          <p:nvPr/>
        </p:nvSpPr>
        <p:spPr>
          <a:xfrm>
            <a:off x="363043" y="309998"/>
            <a:ext cx="925681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4. Miscellaneous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073EF-B860-D5D6-F341-95005D24D6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048" y="1706054"/>
            <a:ext cx="2325000" cy="308645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2F525B-DFA1-6FED-ADD5-78DF0E7F6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15604"/>
              </p:ext>
            </p:extLst>
          </p:nvPr>
        </p:nvGraphicFramePr>
        <p:xfrm>
          <a:off x="244894" y="1718959"/>
          <a:ext cx="1950700" cy="874672"/>
        </p:xfrm>
        <a:graphic>
          <a:graphicData uri="http://schemas.openxmlformats.org/drawingml/2006/table">
            <a:tbl>
              <a:tblPr firstRow="1" bandRow="1">
                <a:tableStyleId>{EE6E1C48-40B0-4F6F-9E59-4831BD3A5665}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197350527"/>
                    </a:ext>
                  </a:extLst>
                </a:gridCol>
                <a:gridCol w="975350">
                  <a:extLst>
                    <a:ext uri="{9D8B030D-6E8A-4147-A177-3AD203B41FA5}">
                      <a16:colId xmlns:a16="http://schemas.microsoft.com/office/drawing/2014/main" val="1561092782"/>
                    </a:ext>
                  </a:extLst>
                </a:gridCol>
              </a:tblGrid>
              <a:tr h="356512">
                <a:tc>
                  <a:txBody>
                    <a:bodyPr/>
                    <a:lstStyle/>
                    <a:p>
                      <a:pPr marR="0" algn="l" rtl="0" fontAlgn="t" latinLnBrk="1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와인잔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t" latinLnBrk="1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40,800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32315"/>
                  </a:ext>
                </a:extLst>
              </a:tr>
              <a:tr h="356512">
                <a:tc>
                  <a:txBody>
                    <a:bodyPr/>
                    <a:lstStyle/>
                    <a:p>
                      <a:pPr marR="0" algn="l" rtl="0" fontAlgn="t" latinLnBrk="1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주차비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 3대</a:t>
                      </a:r>
                      <a:endParaRPr lang="ko-KR" altLang="en-US" sz="18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t" latinLnBrk="1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45,000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93246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0833C45-2493-07E4-47C2-6522B0B1E4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607" y="1700123"/>
            <a:ext cx="2564562" cy="368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CB589-0E75-0F6E-F581-B9EA10A01F7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840" y="1695271"/>
            <a:ext cx="2544434" cy="3697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41BF94-9EF5-E5CA-D515-49C6E110B1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2973" y="1695271"/>
            <a:ext cx="2483869" cy="369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3F031-122D-9977-B7E5-3E705A192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013" y="1038315"/>
            <a:ext cx="97059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</a:pPr>
            <a:r>
              <a:rPr lang="en-US">
                <a:latin typeface="Noto Sans KR"/>
                <a:ea typeface="Noto Sans KR"/>
                <a:cs typeface="Noto Sans KR"/>
                <a:sym typeface="Noto Sans KR"/>
              </a:rPr>
              <a:t>EOD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28613" y="321128"/>
            <a:ext cx="20238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Overview</a:t>
            </a:r>
            <a:endParaRPr sz="18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328612" y="950221"/>
            <a:ext cx="11210923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0975" indent="-180975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</a:t>
            </a:r>
            <a:r>
              <a:rPr lang="ko-KR" altLang="en-US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en-US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</a:t>
            </a:r>
            <a:r>
              <a:rPr lang="en-US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2025년 1월 16일 15:00 ~ 18:30</a:t>
            </a:r>
            <a:r>
              <a:rPr lang="en-US" altLang="ko-KR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endParaRPr>
              <a:solidFill>
                <a:schemeClr val="dk1"/>
              </a:solidFill>
            </a:endParaRPr>
          </a:p>
          <a:p>
            <a:pPr marL="180975" indent="-180975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장소</a:t>
            </a:r>
            <a:r>
              <a:rPr lang="en-US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60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: </a:t>
            </a:r>
            <a:r>
              <a:rPr lang="ko-KR" altLang="en-US" sz="1600" err="1">
                <a:solidFill>
                  <a:schemeClr val="dk1"/>
                </a:solidFill>
                <a:ea typeface="Noto Sans KR"/>
                <a:sym typeface="Noto Sans KR"/>
              </a:rPr>
              <a:t>앙트레블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  (</a:t>
            </a:r>
            <a:r>
              <a:rPr lang="ko-KR" altLang="en-US" sz="1600">
                <a:solidFill>
                  <a:schemeClr val="dk1"/>
                </a:solidFill>
                <a:ea typeface="Noto Sans KR"/>
                <a:sym typeface="Noto Sans KR"/>
              </a:rPr>
              <a:t>서울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 </a:t>
            </a:r>
            <a:r>
              <a:rPr lang="ko-KR" altLang="en-US" sz="1600">
                <a:solidFill>
                  <a:schemeClr val="dk1"/>
                </a:solidFill>
                <a:ea typeface="Noto Sans KR"/>
                <a:sym typeface="Noto Sans KR"/>
              </a:rPr>
              <a:t>강남구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 </a:t>
            </a:r>
            <a:r>
              <a:rPr lang="ko-KR" altLang="en-US" sz="1600">
                <a:solidFill>
                  <a:schemeClr val="dk1"/>
                </a:solidFill>
                <a:ea typeface="Noto Sans KR"/>
                <a:sym typeface="Noto Sans KR"/>
              </a:rPr>
              <a:t>강남대로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102</a:t>
            </a:r>
            <a:r>
              <a:rPr lang="ko-KR" altLang="en-US" sz="1600">
                <a:solidFill>
                  <a:schemeClr val="dk1"/>
                </a:solidFill>
                <a:ea typeface="Noto Sans KR"/>
                <a:sym typeface="Noto Sans KR"/>
              </a:rPr>
              <a:t>길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 45)</a:t>
            </a:r>
            <a:endParaRPr lang="en-US" altLang="ko-KR"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</a:endParaRPr>
          </a:p>
          <a:p>
            <a:pPr marL="180975" indent="-180975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타이틀</a:t>
            </a:r>
            <a:r>
              <a:rPr lang="en-US" sz="16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en-US" sz="1600">
                <a:solidFill>
                  <a:schemeClr val="dk1"/>
                </a:solidFill>
                <a:ea typeface="Noto Sans KR"/>
                <a:sym typeface="Noto Sans KR"/>
              </a:rPr>
              <a:t>Q4FY25_Marketing Gathering</a:t>
            </a:r>
            <a:endParaRPr lang="en-US" altLang="ko-KR" sz="16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</a:endParaRPr>
          </a:p>
          <a:p>
            <a:pPr marL="180975" marR="0" lvl="0" indent="-180975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altLang="en-US" sz="160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참석 인원 </a:t>
            </a:r>
            <a:r>
              <a:rPr lang="en-US" altLang="ko-KR" sz="160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: 35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28612" y="2432994"/>
            <a:ext cx="1564639" cy="27432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450" marR="0" lvl="0" indent="-330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앙트레블</a:t>
            </a:r>
            <a:endParaRPr lang="ko-KR" altLang="en-US" sz="1100" b="1" i="0" u="none" strike="noStrike" cap="none" err="1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5842259" y="2432994"/>
            <a:ext cx="1564640" cy="27432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450" indent="-33020" algn="ctr"/>
            <a:r>
              <a:rPr lang="ko-KR" altLang="en-US" sz="1100" b="1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앙트래블</a:t>
            </a:r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로비 </a:t>
            </a:r>
            <a:endParaRPr lang="en-US" sz="1100" b="1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AFA46-6D89-46FB-6879-74B3ECB2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7" y="2821232"/>
            <a:ext cx="5153591" cy="2911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F8B2E-AD1D-789C-9C58-39B39289DB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534" y="2822575"/>
            <a:ext cx="4350239" cy="29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328613" y="321128"/>
            <a:ext cx="26177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Agenda</a:t>
            </a: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3D393-E3FA-C327-7545-5484FA1D6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21396"/>
              </p:ext>
            </p:extLst>
          </p:nvPr>
        </p:nvGraphicFramePr>
        <p:xfrm>
          <a:off x="801076" y="2276231"/>
          <a:ext cx="10593253" cy="31357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69064">
                  <a:extLst>
                    <a:ext uri="{9D8B030D-6E8A-4147-A177-3AD203B41FA5}">
                      <a16:colId xmlns:a16="http://schemas.microsoft.com/office/drawing/2014/main" val="3581386558"/>
                    </a:ext>
                  </a:extLst>
                </a:gridCol>
                <a:gridCol w="4528039">
                  <a:extLst>
                    <a:ext uri="{9D8B030D-6E8A-4147-A177-3AD203B41FA5}">
                      <a16:colId xmlns:a16="http://schemas.microsoft.com/office/drawing/2014/main" val="2662532539"/>
                    </a:ext>
                  </a:extLst>
                </a:gridCol>
                <a:gridCol w="4396150">
                  <a:extLst>
                    <a:ext uri="{9D8B030D-6E8A-4147-A177-3AD203B41FA5}">
                      <a16:colId xmlns:a16="http://schemas.microsoft.com/office/drawing/2014/main" val="3718080255"/>
                    </a:ext>
                  </a:extLst>
                </a:gridCol>
              </a:tblGrid>
              <a:tr h="325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Time</a:t>
                      </a:r>
                      <a:endParaRPr lang="ko-KR" altLang="en-US" sz="130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121166" marR="121166" marT="60583" marB="60583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내용</a:t>
                      </a:r>
                    </a:p>
                  </a:txBody>
                  <a:tcPr marL="121166" marR="121166" marT="60583" marB="60583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상세</a:t>
                      </a:r>
                      <a:endParaRPr lang="en-US"/>
                    </a:p>
                  </a:txBody>
                  <a:tcPr marL="121166" marR="121166" marT="60583" marB="60583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923808"/>
                  </a:ext>
                </a:extLst>
              </a:tr>
              <a:tr h="5009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u="none" strike="noStrike" kern="1200">
                          <a:solidFill>
                            <a:srgbClr val="75B900"/>
                          </a:solidFill>
                          <a:effectLst/>
                          <a:latin typeface="Noto Sans KR"/>
                          <a:ea typeface="Noto Sans KR"/>
                        </a:rPr>
                        <a:t>15:00 – 15:10</a:t>
                      </a:r>
                      <a:endParaRPr lang="en-US"/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 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NPN </a:t>
                      </a:r>
                      <a:r>
                        <a:rPr lang="ko-KR" altLang="en-US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담당자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ko-KR" altLang="en-US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소개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ko-KR" altLang="en-US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및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ko-KR" altLang="en-US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인사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endParaRPr lang="en-US">
                        <a:solidFill>
                          <a:srgbClr val="76B900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79548"/>
                  </a:ext>
                </a:extLst>
              </a:tr>
              <a:tr h="500985">
                <a:tc>
                  <a:txBody>
                    <a:bodyPr/>
                    <a:lstStyle/>
                    <a:p>
                      <a:pPr marL="0" algn="ctr" rtl="0" eaLnBrk="1" fontAlgn="ctr" latinLnBrk="1" hangingPunct="1"/>
                      <a:r>
                        <a:rPr lang="en-US" altLang="ko-KR" sz="1200" b="1" u="none" strike="noStrike" kern="1200">
                          <a:solidFill>
                            <a:srgbClr val="75B900"/>
                          </a:solidFill>
                          <a:effectLst/>
                          <a:latin typeface="Noto Sans KR"/>
                          <a:ea typeface="Noto Sans KR"/>
                        </a:rPr>
                        <a:t>15:10 - 15:40</a:t>
                      </a:r>
                      <a:endParaRPr lang="en-US" altLang="ko-KR" sz="1200" b="1" u="none" strike="noStrike" kern="1200">
                        <a:solidFill>
                          <a:srgbClr val="75B900"/>
                        </a:solidFill>
                        <a:effectLst/>
                        <a:latin typeface="Noto Sans KR"/>
                        <a:ea typeface="Noto Sans KR"/>
                        <a:cs typeface="+mn-cs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NPN 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마케터가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알아야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할 NVIDIA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제품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소개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endParaRPr lang="en-US"/>
                    </a:p>
                  </a:txBody>
                  <a:tcPr marL="41501" marR="41501" marT="6288" marB="628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Noto Sans KR"/>
                        </a:rPr>
                        <a:t>NVIDIA</a:t>
                      </a:r>
                      <a:r>
                        <a:rPr lang="en-US" altLang="ko-KR" sz="1200" b="1">
                          <a:latin typeface="Noto Sans KR"/>
                        </a:rPr>
                        <a:t> </a:t>
                      </a:r>
                      <a:r>
                        <a:rPr lang="ko-KR" altLang="en-US" sz="1200" b="1">
                          <a:latin typeface="Noto Sans KR"/>
                        </a:rPr>
                        <a:t>정구형</a:t>
                      </a:r>
                      <a:r>
                        <a:rPr lang="en-US" sz="1200" b="1">
                          <a:latin typeface="Noto Sans KR"/>
                        </a:rPr>
                        <a:t> SA</a:t>
                      </a:r>
                      <a:r>
                        <a:rPr lang="ko-KR" altLang="en-US" sz="1200" b="1">
                          <a:latin typeface="Noto Sans KR"/>
                        </a:rPr>
                        <a:t>팀장</a:t>
                      </a:r>
                      <a:endParaRPr lang="en-US" sz="1200" b="1">
                        <a:latin typeface="Noto Sans KR"/>
                      </a:endParaRPr>
                    </a:p>
                  </a:txBody>
                  <a:tcPr marL="71346" marR="71346" marT="35673" marB="3567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563323"/>
                  </a:ext>
                </a:extLst>
              </a:tr>
              <a:tr h="635396">
                <a:tc>
                  <a:txBody>
                    <a:bodyPr/>
                    <a:lstStyle/>
                    <a:p>
                      <a:pPr marL="0" algn="ctr" rtl="0" eaLnBrk="1" fontAlgn="ctr" latinLnBrk="1" hangingPunct="1"/>
                      <a:r>
                        <a:rPr lang="en-US" altLang="ko-KR" sz="1200" b="1" u="none" strike="noStrike" kern="1200">
                          <a:solidFill>
                            <a:srgbClr val="75B900"/>
                          </a:solidFill>
                          <a:effectLst/>
                          <a:latin typeface="Noto Sans KR"/>
                          <a:ea typeface="Noto Sans KR"/>
                        </a:rPr>
                        <a:t>15:40 – 17:00</a:t>
                      </a:r>
                      <a:endParaRPr lang="en-US"/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24년 NPN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마케팅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사례발표</a:t>
                      </a:r>
                    </a:p>
                  </a:txBody>
                  <a:tcPr marL="41501" marR="41501" marT="6288" marB="628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i="0" u="none" strike="noStrike" noProof="0">
                          <a:solidFill>
                            <a:srgbClr val="000000"/>
                          </a:solidFill>
                          <a:latin typeface="Noto Sans KR"/>
                        </a:rPr>
                        <a:t>각 NPN</a:t>
                      </a:r>
                    </a:p>
                  </a:txBody>
                  <a:tcPr marL="71346" marR="71346" marT="35673" marB="3567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181640"/>
                  </a:ext>
                </a:extLst>
              </a:tr>
              <a:tr h="537642">
                <a:tc>
                  <a:txBody>
                    <a:bodyPr/>
                    <a:lstStyle/>
                    <a:p>
                      <a:pPr marL="0" algn="ctr" rtl="0" eaLnBrk="1" fontAlgn="ctr" latinLnBrk="1" hangingPunct="1"/>
                      <a:r>
                        <a:rPr lang="en-US" altLang="ko-KR" sz="1200" b="1" u="none" strike="noStrike" kern="1200">
                          <a:solidFill>
                            <a:srgbClr val="75B900"/>
                          </a:solidFill>
                          <a:effectLst/>
                          <a:latin typeface="Noto Sans KR"/>
                          <a:ea typeface="Noto Sans KR"/>
                        </a:rPr>
                        <a:t>17:00 – 17:05</a:t>
                      </a:r>
                      <a:endParaRPr lang="en-US" altLang="ko-KR" sz="1200" b="1" u="none" strike="noStrike" kern="1200">
                        <a:solidFill>
                          <a:srgbClr val="75B900"/>
                        </a:solidFill>
                        <a:effectLst/>
                        <a:latin typeface="Noto Sans KR"/>
                        <a:ea typeface="Noto Sans KR"/>
                        <a:cs typeface="+mn-cs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 b="1" err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단체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사진</a:t>
                      </a:r>
                      <a:r>
                        <a:rPr lang="en-US" altLang="ko-KR" sz="1200" b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rgbClr val="76B900"/>
                          </a:solidFill>
                          <a:latin typeface="Noto Sans KR"/>
                          <a:ea typeface="Noto Sans KR"/>
                        </a:rPr>
                        <a:t>촬영</a:t>
                      </a:r>
                    </a:p>
                  </a:txBody>
                  <a:tcPr marL="41501" marR="41501" marT="6288" marB="628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1346" marR="71346" marT="35673" marB="35673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03614"/>
                  </a:ext>
                </a:extLst>
              </a:tr>
              <a:tr h="635396">
                <a:tc>
                  <a:txBody>
                    <a:bodyPr/>
                    <a:lstStyle/>
                    <a:p>
                      <a:pPr marL="0" algn="ctr" rtl="0" eaLnBrk="1" fontAlgn="ctr" latinLnBrk="1" hangingPunct="1"/>
                      <a:r>
                        <a:rPr lang="en-US" altLang="ko-KR" sz="1200" b="1" u="none" strike="noStrike" kern="1200">
                          <a:solidFill>
                            <a:srgbClr val="75B900"/>
                          </a:solidFill>
                          <a:effectLst/>
                          <a:latin typeface="Noto Sans KR"/>
                          <a:ea typeface="Noto Sans KR"/>
                        </a:rPr>
                        <a:t>17:05 - 19:00</a:t>
                      </a:r>
                      <a:endParaRPr lang="en-US" altLang="ko-KR" sz="1200" b="1" u="none" strike="noStrike" kern="1200">
                        <a:solidFill>
                          <a:srgbClr val="75B900"/>
                        </a:solidFill>
                        <a:effectLst/>
                        <a:latin typeface="Noto Sans KR"/>
                        <a:ea typeface="Noto Sans KR"/>
                        <a:cs typeface="+mn-cs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저녁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"/>
                          <a:ea typeface="Noto Sans KR"/>
                        </a:rPr>
                        <a:t>식사</a:t>
                      </a:r>
                    </a:p>
                  </a:txBody>
                  <a:tcPr marL="41501" marR="41501" marT="6288" marB="628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de-DE" altLang="ko-KR" sz="1200" b="1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네트워킹</a:t>
                      </a:r>
                      <a:r>
                        <a:rPr lang="de-DE" altLang="ko-KR" sz="1200" b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 및 </a:t>
                      </a:r>
                      <a:r>
                        <a:rPr lang="de-DE" altLang="ko-KR" sz="1200" b="1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종료</a:t>
                      </a:r>
                    </a:p>
                  </a:txBody>
                  <a:tcPr marL="71346" marR="71346" marT="35673" marB="35673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892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3554389486"/>
              </p:ext>
            </p:extLst>
          </p:nvPr>
        </p:nvGraphicFramePr>
        <p:xfrm>
          <a:off x="876072" y="1027624"/>
          <a:ext cx="3911960" cy="370850"/>
        </p:xfrm>
        <a:graphic>
          <a:graphicData uri="http://schemas.openxmlformats.org/drawingml/2006/table">
            <a:tbl>
              <a:tblPr firstRow="1" bandRow="1">
                <a:noFill/>
                <a:tableStyleId>{EE6E1C48-40B0-4F6F-9E59-4831BD3A5665}</a:tableStyleId>
              </a:tblPr>
              <a:tblGrid>
                <a:gridCol w="195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980">
                  <a:extLst>
                    <a:ext uri="{9D8B030D-6E8A-4147-A177-3AD203B41FA5}">
                      <a16:colId xmlns:a16="http://schemas.microsoft.com/office/drawing/2014/main" val="16760769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참석 인원</a:t>
                      </a: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>
                          <a:solidFill>
                            <a:srgbClr val="313132"/>
                          </a:solidFill>
                          <a:latin typeface="Noto Sans KR"/>
                          <a:ea typeface="Noto Sans KR"/>
                          <a:cs typeface="Noto Sans KR"/>
                        </a:rPr>
                        <a:t>35</a:t>
                      </a:r>
                      <a:r>
                        <a:rPr lang="ko-KR" altLang="en-US" sz="1200" b="0" i="0" u="none" strike="noStrike" cap="none">
                          <a:solidFill>
                            <a:srgbClr val="313132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</a:t>
                      </a: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816697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328612" y="321128"/>
            <a:ext cx="1830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참석 인원</a:t>
            </a:r>
            <a:endParaRPr sz="1800" b="1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8F1AF6-31A5-44AE-8DD6-2950922E0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1416"/>
              </p:ext>
            </p:extLst>
          </p:nvPr>
        </p:nvGraphicFramePr>
        <p:xfrm>
          <a:off x="5501640" y="1301954"/>
          <a:ext cx="5191760" cy="3386910"/>
        </p:xfrm>
        <a:graphic>
          <a:graphicData uri="http://schemas.openxmlformats.org/drawingml/2006/table">
            <a:tbl>
              <a:tblPr firstRow="1" bandRow="1">
                <a:tableStyleId>{EE6E1C48-40B0-4F6F-9E59-4831BD3A5665}</a:tableStyleId>
              </a:tblPr>
              <a:tblGrid>
                <a:gridCol w="2595880">
                  <a:extLst>
                    <a:ext uri="{9D8B030D-6E8A-4147-A177-3AD203B41FA5}">
                      <a16:colId xmlns:a16="http://schemas.microsoft.com/office/drawing/2014/main" val="145663354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612519556"/>
                    </a:ext>
                  </a:extLst>
                </a:gridCol>
              </a:tblGrid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Noto Sans KR"/>
                          <a:ea typeface="Noto Sans KR"/>
                        </a:rPr>
                        <a:t>NVIDIA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922" marR="4922" marT="4922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784265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Azwell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 AI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973482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베이넥스</a:t>
                      </a:r>
                      <a:endParaRPr lang="en-US" sz="1100" b="0" i="0" u="none" strike="noStrike" noProof="0" err="1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425698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Noto Sans KR"/>
                        </a:rPr>
                        <a:t>리더스시스템즈</a:t>
                      </a:r>
                      <a:endParaRPr lang="en-US" sz="1100" b="0" i="0" u="none" strike="noStrike" noProof="0" err="1">
                        <a:solidFill>
                          <a:srgbClr val="000000"/>
                        </a:solidFill>
                        <a:effectLst/>
                        <a:latin typeface="Noto Sans K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371237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BN ICN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187489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메이머스트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74681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유클릭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694793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엠키스코어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78824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한국인프라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971153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에스넷시스템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45032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필라웨어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86840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MDS </a:t>
                      </a:r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테크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32908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씨이랩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087179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디에스앤지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43770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굿모닝아이텍</a:t>
                      </a:r>
                    </a:p>
                  </a:txBody>
                  <a:tcPr marL="9524" marR="9524" marT="9524" marB="0" anchor="ctr">
                    <a:lnL w="6350">
                      <a:solidFill>
                        <a:schemeClr val="bg1">
                          <a:lumMod val="50000"/>
                        </a:schemeClr>
                      </a:solidFill>
                    </a:lnL>
                    <a:lnR w="6350">
                      <a:solidFill>
                        <a:schemeClr val="bg1">
                          <a:lumMod val="50000"/>
                        </a:schemeClr>
                      </a:solidFill>
                    </a:lnR>
                    <a:lnT w="6350">
                      <a:solidFill>
                        <a:schemeClr val="bg1">
                          <a:lumMod val="50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9524" marR="9524" marT="9524" marB="0" anchor="ctr">
                    <a:lnL w="6350">
                      <a:solidFill>
                        <a:schemeClr val="bg1">
                          <a:lumMod val="50000"/>
                        </a:schemeClr>
                      </a:solidFill>
                    </a:lnL>
                    <a:lnR w="6350">
                      <a:solidFill>
                        <a:schemeClr val="bg1">
                          <a:lumMod val="50000"/>
                        </a:schemeClr>
                      </a:solidFill>
                    </a:lnR>
                    <a:lnT w="6350">
                      <a:solidFill>
                        <a:schemeClr val="bg1">
                          <a:lumMod val="50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354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D1C782-21E9-05D1-51FD-DA557021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6203"/>
              </p:ext>
            </p:extLst>
          </p:nvPr>
        </p:nvGraphicFramePr>
        <p:xfrm>
          <a:off x="5501640" y="1027624"/>
          <a:ext cx="5191760" cy="274330"/>
        </p:xfrm>
        <a:graphic>
          <a:graphicData uri="http://schemas.openxmlformats.org/drawingml/2006/table">
            <a:tbl>
              <a:tblPr firstRow="1" bandRow="1">
                <a:noFill/>
                <a:tableStyleId>{EE6E1C48-40B0-4F6F-9E59-4831BD3A5665}</a:tableStyleId>
              </a:tblPr>
              <a:tblGrid>
                <a:gridCol w="2595880">
                  <a:extLst>
                    <a:ext uri="{9D8B030D-6E8A-4147-A177-3AD203B41FA5}">
                      <a16:colId xmlns:a16="http://schemas.microsoft.com/office/drawing/2014/main" val="1594701337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2588377130"/>
                    </a:ext>
                  </a:extLst>
                </a:gridCol>
              </a:tblGrid>
              <a:tr h="2250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회사명</a:t>
                      </a:r>
                      <a:endParaRPr sz="1200" b="1" i="0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참석 인원</a:t>
                      </a:r>
                      <a:endParaRPr sz="1200" b="1" i="0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45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ko-KR" altLang="en-US" sz="2400" b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현장</a:t>
            </a:r>
            <a:r>
              <a:rPr lang="en-US" sz="2400" b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2400" b="1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63045" y="974768"/>
            <a:ext cx="1650916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포디움</a:t>
            </a:r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lang="en-US" altLang="ko-KR" sz="1100" b="1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A0987-DBDA-C189-2E6B-A515AEA29F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52" y="2061407"/>
            <a:ext cx="3888154" cy="2134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04AE8C-8D1B-DA17-8FA0-CA1D0F22F3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805" y="2061484"/>
            <a:ext cx="3839307" cy="2137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CC708-28D6-C384-782B-304D1BCB11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736" y="4961900"/>
            <a:ext cx="4933462" cy="11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/>
        </p:nvSpPr>
        <p:spPr>
          <a:xfrm>
            <a:off x="363044" y="309998"/>
            <a:ext cx="6149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제작물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363045" y="1131179"/>
            <a:ext cx="2116205" cy="31471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err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네임택</a:t>
            </a:r>
            <a:endParaRPr sz="1100" err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EF610-4FFF-9A35-26DC-37EB33F4C5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38" y="1896084"/>
            <a:ext cx="2370704" cy="3166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8A6B0-AEC6-4E02-DE26-8559F1C900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269" y="1448371"/>
            <a:ext cx="5947317" cy="44712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748"/>
              </a:buClr>
              <a:buSzPts val="2400"/>
              <a:buFont typeface="Noto Sans KR"/>
              <a:buNone/>
            </a:pPr>
            <a:r>
              <a:rPr lang="en-US" sz="2400" b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F&amp;B</a:t>
            </a:r>
            <a:endParaRPr sz="2400" b="1">
              <a:solidFill>
                <a:schemeClr val="bg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316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531</Words>
  <Application>Microsoft Office PowerPoint</Application>
  <PresentationFormat>와이드스크린</PresentationFormat>
  <Paragraphs>220</Paragraphs>
  <Slides>29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Trebuchet MS</vt:lpstr>
      <vt:lpstr>Noto Sans Symbols</vt:lpstr>
      <vt:lpstr>Century Gothic</vt:lpstr>
      <vt:lpstr>Noto Sans KR</vt:lpstr>
      <vt:lpstr>Arial</vt:lpstr>
      <vt:lpstr>Calibri</vt:lpstr>
      <vt:lpstr>Malgun Gothic</vt:lpstr>
      <vt:lpstr>Office 테마</vt:lpstr>
      <vt:lpstr>Title &amp; Bullet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현장 제작물</vt:lpstr>
      <vt:lpstr>PowerPoint 프레젠테이션</vt:lpstr>
      <vt:lpstr>PowerPoint 프레젠테이션</vt:lpstr>
      <vt:lpstr>F&amp;B</vt:lpstr>
      <vt:lpstr>PowerPoint 프레젠테이션</vt:lpstr>
      <vt:lpstr>PowerPoint 프레젠테이션</vt:lpstr>
      <vt:lpstr>PowerPoint 프레젠테이션</vt:lpstr>
      <vt:lpstr>Session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Sketch</vt:lpstr>
      <vt:lpstr>PowerPoint 프레젠테이션</vt:lpstr>
      <vt:lpstr>PowerPoint 프레젠테이션</vt:lpstr>
      <vt:lpstr>PowerPoint 프레젠테이션</vt:lpstr>
      <vt:lpstr>Invoice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</dc:creator>
  <cp:lastModifiedBy>양승영</cp:lastModifiedBy>
  <cp:revision>109</cp:revision>
  <cp:lastPrinted>2024-05-16T06:34:11Z</cp:lastPrinted>
  <dcterms:created xsi:type="dcterms:W3CDTF">2022-09-16T03:54:10Z</dcterms:created>
  <dcterms:modified xsi:type="dcterms:W3CDTF">2025-04-30T03:54:51Z</dcterms:modified>
</cp:coreProperties>
</file>